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68" r:id="rId4"/>
    <p:sldId id="258" r:id="rId5"/>
    <p:sldId id="259" r:id="rId6"/>
    <p:sldId id="267" r:id="rId7"/>
    <p:sldId id="261" r:id="rId8"/>
    <p:sldId id="262" r:id="rId9"/>
    <p:sldId id="266" r:id="rId10"/>
    <p:sldId id="260" r:id="rId11"/>
    <p:sldId id="264" r:id="rId12"/>
    <p:sldId id="263" r:id="rId13"/>
    <p:sldId id="265" r:id="rId14"/>
    <p:sldId id="269" r:id="rId1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1375"/>
  </p:normalViewPr>
  <p:slideViewPr>
    <p:cSldViewPr snapToGrid="0" snapToObjects="1">
      <p:cViewPr varScale="1">
        <p:scale>
          <a:sx n="99" d="100"/>
          <a:sy n="99" d="100"/>
        </p:scale>
        <p:origin x="10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1AE24-E47B-6F4F-8507-8D00387A2444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2F277-4AC1-3D49-BC44-1A7316B90B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28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Europe </a:t>
            </a:r>
          </a:p>
          <a:p>
            <a:r>
              <a:rPr lang="pl-PL" dirty="0"/>
              <a:t>and</a:t>
            </a:r>
          </a:p>
          <a:p>
            <a:r>
              <a:rPr lang="pl-PL" dirty="0"/>
              <a:t>Poland</a:t>
            </a:r>
          </a:p>
          <a:p>
            <a:r>
              <a:rPr lang="pl-PL" dirty="0"/>
              <a:t>Poland in Europe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8455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Where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Bydgoszcz?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find</a:t>
            </a:r>
            <a:r>
              <a:rPr lang="pl-PL" dirty="0"/>
              <a:t> </a:t>
            </a:r>
            <a:r>
              <a:rPr lang="pl-PL" dirty="0" err="1"/>
              <a:t>our</a:t>
            </a:r>
            <a:r>
              <a:rPr lang="pl-PL" dirty="0"/>
              <a:t> </a:t>
            </a:r>
            <a:r>
              <a:rPr lang="pl-PL" dirty="0" err="1"/>
              <a:t>city</a:t>
            </a:r>
            <a:r>
              <a:rPr lang="pl-PL" dirty="0"/>
              <a:t> on the map?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Poland </a:t>
            </a:r>
            <a:r>
              <a:rPr lang="pl-PL" dirty="0" err="1"/>
              <a:t>has</a:t>
            </a:r>
            <a:r>
              <a:rPr lang="pl-PL" dirty="0"/>
              <a:t> 124,547 </a:t>
            </a:r>
            <a:r>
              <a:rPr lang="pl-PL" dirty="0" err="1"/>
              <a:t>miles</a:t>
            </a:r>
            <a:r>
              <a:rPr lang="pl-PL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kilometre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unit of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length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metric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equivalent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one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thousand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metres.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 </a:t>
            </a:r>
            <a:r>
              <a:rPr lang="pl-P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a</a:t>
            </a:r>
            <a:r>
              <a:rPr lang="pl-P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kilometer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units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length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distance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Kilometers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metric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and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6/10 of a mile,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US standard system of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measurement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mile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longer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kilometer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One mile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equal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1.609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kilometers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pl-PL" dirty="0"/>
          </a:p>
          <a:p>
            <a:r>
              <a:rPr lang="pl-PL" dirty="0" err="1"/>
              <a:t>Let’s</a:t>
            </a:r>
            <a:r>
              <a:rPr lang="pl-PL" dirty="0"/>
              <a:t> </a:t>
            </a:r>
            <a:r>
              <a:rPr lang="pl-PL" dirty="0" err="1"/>
              <a:t>convert</a:t>
            </a:r>
            <a:r>
              <a:rPr lang="pl-PL" dirty="0"/>
              <a:t> </a:t>
            </a:r>
            <a:r>
              <a:rPr lang="pl-PL" dirty="0" err="1"/>
              <a:t>miles</a:t>
            </a:r>
            <a:r>
              <a:rPr lang="pl-PL" dirty="0"/>
              <a:t> to </a:t>
            </a:r>
            <a:r>
              <a:rPr lang="pl-PL" dirty="0" err="1"/>
              <a:t>killometers</a:t>
            </a:r>
            <a:endParaRPr lang="pl-PL" dirty="0"/>
          </a:p>
          <a:p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1Km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equivalent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0.6214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miles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Poland’s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312 679 km²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9504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happends</a:t>
            </a:r>
            <a:r>
              <a:rPr lang="pl-PL" dirty="0"/>
              <a:t> </a:t>
            </a:r>
            <a:r>
              <a:rPr lang="pl-PL" dirty="0" err="1"/>
              <a:t>if</a:t>
            </a:r>
            <a:r>
              <a:rPr lang="pl-PL" dirty="0"/>
              <a:t> we </a:t>
            </a:r>
            <a:r>
              <a:rPr lang="pl-PL" dirty="0" err="1"/>
              <a:t>put</a:t>
            </a:r>
            <a:r>
              <a:rPr lang="pl-PL" dirty="0"/>
              <a:t> a flag </a:t>
            </a:r>
            <a:r>
              <a:rPr lang="pl-PL" dirty="0" err="1"/>
              <a:t>vertically</a:t>
            </a:r>
            <a:r>
              <a:rPr lang="pl-PL" dirty="0"/>
              <a:t>? </a:t>
            </a:r>
            <a:r>
              <a:rPr lang="pl-PL" dirty="0" err="1"/>
              <a:t>Left</a:t>
            </a:r>
            <a:r>
              <a:rPr lang="pl-PL" dirty="0"/>
              <a:t> on the </a:t>
            </a:r>
            <a:r>
              <a:rPr lang="pl-PL" dirty="0" err="1"/>
              <a:t>right</a:t>
            </a:r>
            <a:r>
              <a:rPr lang="pl-PL" dirty="0"/>
              <a:t> </a:t>
            </a:r>
            <a:r>
              <a:rPr lang="pl-PL" dirty="0" err="1"/>
              <a:t>hand</a:t>
            </a:r>
            <a:r>
              <a:rPr lang="pl-PL" dirty="0"/>
              <a:t> </a:t>
            </a:r>
            <a:r>
              <a:rPr lang="pl-PL" dirty="0" err="1"/>
              <a:t>side</a:t>
            </a:r>
            <a:r>
              <a:rPr lang="pl-PL" dirty="0"/>
              <a:t>, and red </a:t>
            </a:r>
            <a:r>
              <a:rPr lang="pl-PL" dirty="0" err="1"/>
              <a:t>colour</a:t>
            </a:r>
            <a:r>
              <a:rPr lang="pl-PL" dirty="0"/>
              <a:t> on the </a:t>
            </a:r>
            <a:r>
              <a:rPr lang="pl-PL" dirty="0" err="1"/>
              <a:t>right</a:t>
            </a:r>
            <a:r>
              <a:rPr lang="pl-PL" dirty="0"/>
              <a:t> </a:t>
            </a:r>
            <a:r>
              <a:rPr lang="pl-PL" dirty="0" err="1"/>
              <a:t>hand</a:t>
            </a:r>
            <a:r>
              <a:rPr lang="pl-PL" dirty="0"/>
              <a:t> </a:t>
            </a:r>
            <a:r>
              <a:rPr lang="pl-PL" dirty="0" err="1"/>
              <a:t>side</a:t>
            </a:r>
            <a:r>
              <a:rPr lang="pl-PL" dirty="0"/>
              <a:t>? Or vice versa?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983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https</a:t>
            </a:r>
            <a:r>
              <a:rPr lang="pl-PL" dirty="0"/>
              <a:t>://</a:t>
            </a:r>
            <a:r>
              <a:rPr lang="pl-PL" dirty="0" err="1"/>
              <a:t>pl.wikipedia.org</a:t>
            </a:r>
            <a:r>
              <a:rPr lang="pl-PL" dirty="0"/>
              <a:t>/</a:t>
            </a:r>
            <a:r>
              <a:rPr lang="pl-PL" dirty="0" err="1"/>
              <a:t>wiki</a:t>
            </a:r>
            <a:r>
              <a:rPr lang="pl-PL" dirty="0"/>
              <a:t>/Polska</a:t>
            </a:r>
          </a:p>
          <a:p>
            <a:r>
              <a:rPr lang="pl-PL" dirty="0"/>
              <a:t>The </a:t>
            </a:r>
            <a:r>
              <a:rPr lang="pl-PL" dirty="0" err="1"/>
              <a:t>population</a:t>
            </a:r>
            <a:r>
              <a:rPr lang="pl-PL" dirty="0"/>
              <a:t> of Poland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about</a:t>
            </a:r>
            <a:r>
              <a:rPr lang="pl-PL" dirty="0"/>
              <a:t> 38 </a:t>
            </a:r>
            <a:r>
              <a:rPr lang="pl-PL" dirty="0" err="1"/>
              <a:t>million</a:t>
            </a:r>
            <a:r>
              <a:rPr lang="pl-PL" dirty="0"/>
              <a:t>. </a:t>
            </a:r>
          </a:p>
          <a:p>
            <a:r>
              <a:rPr lang="pl-PL" dirty="0"/>
              <a:t>In 2018 </a:t>
            </a:r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were</a:t>
            </a:r>
            <a:r>
              <a:rPr lang="pl-PL" dirty="0"/>
              <a:t> </a:t>
            </a:r>
            <a:r>
              <a:rPr lang="pl-PL" dirty="0" err="1"/>
              <a:t>about</a:t>
            </a:r>
            <a:r>
              <a:rPr lang="pl-PL" dirty="0"/>
              <a:t> 38 </a:t>
            </a:r>
            <a:r>
              <a:rPr lang="pl-PL" dirty="0" err="1"/>
              <a:t>million</a:t>
            </a:r>
            <a:r>
              <a:rPr lang="pl-PL" dirty="0"/>
              <a:t> </a:t>
            </a:r>
            <a:r>
              <a:rPr lang="pl-PL" dirty="0" err="1"/>
              <a:t>people</a:t>
            </a:r>
            <a:r>
              <a:rPr lang="pl-PL" dirty="0"/>
              <a:t> </a:t>
            </a:r>
            <a:r>
              <a:rPr lang="pl-PL" dirty="0" err="1"/>
              <a:t>living</a:t>
            </a:r>
            <a:r>
              <a:rPr lang="pl-PL" dirty="0"/>
              <a:t> in Poland. </a:t>
            </a:r>
          </a:p>
          <a:p>
            <a:r>
              <a:rPr lang="pl-PL" dirty="0" err="1"/>
              <a:t>This</a:t>
            </a:r>
            <a:r>
              <a:rPr lang="pl-PL" dirty="0"/>
              <a:t> numer </a:t>
            </a:r>
            <a:r>
              <a:rPr lang="pl-PL" dirty="0" err="1"/>
              <a:t>indicates</a:t>
            </a:r>
            <a:r>
              <a:rPr lang="pl-PL" dirty="0"/>
              <a:t> </a:t>
            </a:r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people</a:t>
            </a:r>
            <a:r>
              <a:rPr lang="pl-PL" dirty="0"/>
              <a:t> </a:t>
            </a:r>
            <a:r>
              <a:rPr lang="pl-PL" dirty="0" err="1"/>
              <a:t>living</a:t>
            </a:r>
            <a:r>
              <a:rPr lang="pl-PL" dirty="0"/>
              <a:t> in Poland </a:t>
            </a:r>
            <a:r>
              <a:rPr lang="pl-PL" dirty="0" err="1"/>
              <a:t>regardless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nationality</a:t>
            </a:r>
            <a:r>
              <a:rPr lang="pl-PL" dirty="0"/>
              <a:t>.</a:t>
            </a:r>
          </a:p>
          <a:p>
            <a:r>
              <a:rPr lang="pl-PL" dirty="0"/>
              <a:t>GUS 2018 data: 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number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residents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living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country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approximately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37,200,000; with 1,125,000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living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abroad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6 to 7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months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000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079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Oparty jest na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pismie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łacińskim i składa się obecnie z 32 liter, z czego dziewięć ma znaki diakrytyczne (ogonki i kreseczki); każda litera może występować w formie MAJUSKUŁY lub MINUSKUŁY czyli tego co wy nazywacie dużą/wielką literą i małą literą.</a:t>
            </a:r>
          </a:p>
          <a:p>
            <a:endParaRPr lang="pl-P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Litery Q, V oraz X  nie są zaliczane do liter polskiego alfabetu, gdyż w polskim słowotwórstwie nie ma potrzeby ich stosowania. Występują one tylko w wyrazach pochodzenia obcego, czyli zapożyczonych  (np. TVP1, video, oś-x, imię Xymena).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8125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The zloty </a:t>
            </a:r>
            <a:r>
              <a:rPr lang="pl-PL" dirty="0" err="1"/>
              <a:t>meaning</a:t>
            </a:r>
            <a:r>
              <a:rPr lang="pl-PL" dirty="0"/>
              <a:t> „</a:t>
            </a:r>
            <a:r>
              <a:rPr lang="pl-PL" dirty="0" err="1"/>
              <a:t>golden</a:t>
            </a:r>
            <a:r>
              <a:rPr lang="pl-PL" dirty="0"/>
              <a:t>” </a:t>
            </a:r>
            <a:r>
              <a:rPr lang="pl-PL" dirty="0" err="1"/>
              <a:t>is</a:t>
            </a:r>
            <a:r>
              <a:rPr lang="pl-PL" dirty="0"/>
              <a:t> the </a:t>
            </a:r>
            <a:r>
              <a:rPr lang="pl-PL" dirty="0" err="1"/>
              <a:t>currency</a:t>
            </a:r>
            <a:r>
              <a:rPr lang="pl-PL" dirty="0"/>
              <a:t> of Poland.</a:t>
            </a:r>
          </a:p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Polsih</a:t>
            </a:r>
            <a:r>
              <a:rPr lang="pl-PL" dirty="0"/>
              <a:t> </a:t>
            </a:r>
            <a:r>
              <a:rPr lang="pl-PL" dirty="0" err="1"/>
              <a:t>money</a:t>
            </a:r>
            <a:r>
              <a:rPr lang="pl-PL" dirty="0"/>
              <a:t>. </a:t>
            </a:r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(</a:t>
            </a:r>
            <a:r>
              <a:rPr lang="pl-PL" dirty="0">
                <a:sym typeface="Wingdings" pitchFamily="2" charset="2"/>
              </a:rPr>
              <a:t> POINT TO THE PHOTOS)</a:t>
            </a:r>
            <a:endParaRPr lang="pl-PL" dirty="0"/>
          </a:p>
          <a:p>
            <a:r>
              <a:rPr lang="pl-PL" dirty="0"/>
              <a:t>--</a:t>
            </a:r>
            <a:r>
              <a:rPr lang="pl-PL" dirty="0" err="1"/>
              <a:t>banknotes</a:t>
            </a:r>
            <a:r>
              <a:rPr lang="pl-PL" dirty="0"/>
              <a:t>: 10 </a:t>
            </a:r>
            <a:r>
              <a:rPr lang="pl-PL" dirty="0" err="1"/>
              <a:t>zlotys</a:t>
            </a:r>
            <a:r>
              <a:rPr lang="pl-PL" dirty="0"/>
              <a:t>, 20zlotys, 50zlotys, 100zlotys, 200 </a:t>
            </a:r>
            <a:r>
              <a:rPr lang="pl-PL" dirty="0" err="1"/>
              <a:t>zlotys</a:t>
            </a:r>
            <a:r>
              <a:rPr lang="pl-PL" dirty="0"/>
              <a:t> and 500 </a:t>
            </a:r>
            <a:r>
              <a:rPr lang="pl-PL" dirty="0" err="1"/>
              <a:t>zlotys</a:t>
            </a:r>
            <a:r>
              <a:rPr lang="pl-PL" dirty="0"/>
              <a:t> </a:t>
            </a:r>
            <a:r>
              <a:rPr lang="pl-PL" dirty="0" err="1"/>
              <a:t>note</a:t>
            </a:r>
            <a:endParaRPr lang="pl-PL" dirty="0"/>
          </a:p>
          <a:p>
            <a:endParaRPr lang="pl-PL" dirty="0"/>
          </a:p>
          <a:p>
            <a:r>
              <a:rPr lang="pl-PL" dirty="0"/>
              <a:t>and </a:t>
            </a:r>
          </a:p>
          <a:p>
            <a:r>
              <a:rPr lang="pl-PL" dirty="0"/>
              <a:t>--</a:t>
            </a:r>
            <a:r>
              <a:rPr lang="pl-PL" dirty="0" err="1"/>
              <a:t>coins</a:t>
            </a:r>
            <a:r>
              <a:rPr lang="pl-PL" dirty="0"/>
              <a:t>: 1 grosz, 2 grosze, 5 groszy, 10 groszy, 20 groszy, 50 groszy, 1 zloty, 2 </a:t>
            </a:r>
            <a:r>
              <a:rPr lang="pl-PL" dirty="0" err="1"/>
              <a:t>zlote</a:t>
            </a:r>
            <a:r>
              <a:rPr lang="pl-PL" dirty="0"/>
              <a:t>, 5 </a:t>
            </a:r>
            <a:r>
              <a:rPr lang="pl-PL" dirty="0" err="1"/>
              <a:t>zlotys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5492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Rysy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highest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point </a:t>
            </a:r>
            <a:r>
              <a:rPr lang="pl-P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Poland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Rysy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highest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peak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l-PL" dirty="0" err="1"/>
              <a:t>Tatras</a:t>
            </a:r>
            <a:r>
              <a:rPr lang="pl-PL" dirty="0"/>
              <a:t> mountains.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0390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The Vistula </a:t>
            </a:r>
            <a:r>
              <a:rPr lang="pl-PL" dirty="0" err="1"/>
              <a:t>is</a:t>
            </a:r>
            <a:r>
              <a:rPr lang="pl-PL" dirty="0"/>
              <a:t> the English </a:t>
            </a:r>
            <a:r>
              <a:rPr lang="pl-PL" dirty="0" err="1"/>
              <a:t>name</a:t>
            </a:r>
            <a:r>
              <a:rPr lang="pl-PL" dirty="0"/>
              <a:t> for Wisła. It </a:t>
            </a:r>
            <a:r>
              <a:rPr lang="pl-PL" dirty="0" err="1"/>
              <a:t>is</a:t>
            </a:r>
            <a:r>
              <a:rPr lang="pl-PL" dirty="0"/>
              <a:t> the </a:t>
            </a:r>
            <a:r>
              <a:rPr lang="pl-PL" dirty="0" err="1"/>
              <a:t>longest</a:t>
            </a:r>
            <a:r>
              <a:rPr lang="pl-PL" dirty="0"/>
              <a:t> </a:t>
            </a:r>
            <a:r>
              <a:rPr lang="pl-PL" dirty="0" err="1"/>
              <a:t>river</a:t>
            </a:r>
            <a:r>
              <a:rPr lang="pl-PL" dirty="0"/>
              <a:t> in Poland. It </a:t>
            </a:r>
            <a:r>
              <a:rPr lang="pl-PL" dirty="0" err="1"/>
              <a:t>has</a:t>
            </a:r>
            <a:r>
              <a:rPr lang="pl-PL" dirty="0"/>
              <a:t> </a:t>
            </a:r>
            <a:r>
              <a:rPr lang="pl-PL" dirty="0" err="1"/>
              <a:t>got</a:t>
            </a:r>
            <a:r>
              <a:rPr lang="pl-PL" dirty="0"/>
              <a:t> 661 </a:t>
            </a:r>
            <a:r>
              <a:rPr lang="pl-PL" dirty="0" err="1"/>
              <a:t>miles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1,047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kilometres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It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9th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longest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river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Europe.</a:t>
            </a:r>
          </a:p>
          <a:p>
            <a:endParaRPr lang="pl-P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rivers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Poalnd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The Oder, the Warta, the Bug, The Narew, …. the Brda</a:t>
            </a:r>
          </a:p>
          <a:p>
            <a:endParaRPr lang="pl-P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Polish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rivers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emoty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Baltic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Sea, off on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Poland’s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northern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coast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pl-P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8956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Poland for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one of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things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notice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country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biggest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cities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Warsaw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Cracow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plenty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forget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everything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immerse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yourself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pl-P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animals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unique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typical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Poalnd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My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personal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favourites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white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stork</a:t>
            </a:r>
            <a:r>
              <a:rPr lang="pl-P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(bocian)</a:t>
            </a:r>
          </a:p>
          <a:p>
            <a:r>
              <a:rPr lang="pl-PL" dirty="0"/>
              <a:t>--</a:t>
            </a:r>
            <a:r>
              <a:rPr lang="pl-PL" dirty="0" err="1"/>
              <a:t>whild</a:t>
            </a:r>
            <a:r>
              <a:rPr lang="pl-PL" dirty="0"/>
              <a:t> </a:t>
            </a:r>
            <a:r>
              <a:rPr lang="pl-PL" dirty="0" err="1"/>
              <a:t>boar</a:t>
            </a:r>
            <a:r>
              <a:rPr lang="pl-PL" dirty="0"/>
              <a:t> (dzik)</a:t>
            </a:r>
          </a:p>
          <a:p>
            <a:r>
              <a:rPr lang="pl-PL" dirty="0"/>
              <a:t>--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bison</a:t>
            </a:r>
            <a:r>
              <a:rPr lang="pl-PL" dirty="0"/>
              <a:t> (żubr)</a:t>
            </a:r>
          </a:p>
          <a:p>
            <a:r>
              <a:rPr lang="pl-PL" dirty="0"/>
              <a:t>--</a:t>
            </a:r>
            <a:r>
              <a:rPr lang="pl-PL" dirty="0" err="1"/>
              <a:t>white</a:t>
            </a:r>
            <a:r>
              <a:rPr lang="pl-PL" dirty="0"/>
              <a:t> </a:t>
            </a:r>
            <a:r>
              <a:rPr lang="pl-PL" dirty="0" err="1"/>
              <a:t>tailed</a:t>
            </a:r>
            <a:r>
              <a:rPr lang="pl-PL" dirty="0"/>
              <a:t> </a:t>
            </a:r>
            <a:r>
              <a:rPr lang="pl-PL" dirty="0" err="1"/>
              <a:t>Eagle</a:t>
            </a:r>
            <a:r>
              <a:rPr lang="pl-PL" dirty="0"/>
              <a:t> (orzeł bielik)</a:t>
            </a:r>
          </a:p>
          <a:p>
            <a:r>
              <a:rPr lang="pl-PL" dirty="0"/>
              <a:t>--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wolf</a:t>
            </a:r>
            <a:endParaRPr lang="pl-PL" dirty="0"/>
          </a:p>
          <a:p>
            <a:r>
              <a:rPr lang="pl-PL" dirty="0"/>
              <a:t>--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elk</a:t>
            </a:r>
            <a:r>
              <a:rPr lang="pl-PL" dirty="0"/>
              <a:t> (łoś)</a:t>
            </a:r>
          </a:p>
          <a:p>
            <a:r>
              <a:rPr lang="pl-PL" dirty="0"/>
              <a:t>--</a:t>
            </a:r>
            <a:r>
              <a:rPr lang="pl-PL" dirty="0" err="1"/>
              <a:t>European</a:t>
            </a:r>
            <a:r>
              <a:rPr lang="pl-PL" dirty="0"/>
              <a:t> </a:t>
            </a:r>
            <a:r>
              <a:rPr lang="pl-PL" dirty="0" err="1"/>
              <a:t>lynx</a:t>
            </a:r>
            <a:r>
              <a:rPr lang="pl-PL" dirty="0"/>
              <a:t> (żbik)</a:t>
            </a:r>
          </a:p>
          <a:p>
            <a:r>
              <a:rPr lang="pl-PL" dirty="0"/>
              <a:t>--</a:t>
            </a:r>
            <a:r>
              <a:rPr lang="pl-PL" dirty="0" err="1"/>
              <a:t>racoons</a:t>
            </a:r>
            <a:r>
              <a:rPr lang="pl-PL" dirty="0"/>
              <a:t> (szop pracz)</a:t>
            </a:r>
          </a:p>
          <a:p>
            <a:r>
              <a:rPr lang="pl-PL" dirty="0"/>
              <a:t>--</a:t>
            </a:r>
            <a:r>
              <a:rPr lang="pl-PL" dirty="0" err="1"/>
              <a:t>hedgehogs</a:t>
            </a:r>
            <a:endParaRPr lang="pl-PL" dirty="0"/>
          </a:p>
          <a:p>
            <a:r>
              <a:rPr lang="pl-PL" dirty="0"/>
              <a:t>--</a:t>
            </a:r>
            <a:r>
              <a:rPr lang="pl-PL" dirty="0" err="1"/>
              <a:t>foxes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0579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some</a:t>
            </a:r>
            <a:r>
              <a:rPr lang="pl-PL" dirty="0"/>
              <a:t> </a:t>
            </a:r>
            <a:r>
              <a:rPr lang="pl-PL" dirty="0" err="1"/>
              <a:t>Poles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famous</a:t>
            </a:r>
            <a:r>
              <a:rPr lang="pl-PL" dirty="0"/>
              <a:t> </a:t>
            </a:r>
            <a:r>
              <a:rPr lang="pl-PL" dirty="0" err="1"/>
              <a:t>both</a:t>
            </a:r>
            <a:r>
              <a:rPr lang="pl-PL" dirty="0"/>
              <a:t> in the country and </a:t>
            </a:r>
            <a:r>
              <a:rPr lang="pl-PL" dirty="0" err="1"/>
              <a:t>abroad</a:t>
            </a:r>
            <a:r>
              <a:rPr lang="pl-PL" dirty="0"/>
              <a:t>. </a:t>
            </a:r>
          </a:p>
          <a:p>
            <a:endParaRPr lang="pl-PL" dirty="0"/>
          </a:p>
          <a:p>
            <a:r>
              <a:rPr lang="pl-PL" dirty="0" err="1"/>
              <a:t>Famous</a:t>
            </a:r>
            <a:r>
              <a:rPr lang="pl-PL" dirty="0"/>
              <a:t> </a:t>
            </a:r>
            <a:r>
              <a:rPr lang="pl-PL" dirty="0" err="1"/>
              <a:t>inventors</a:t>
            </a:r>
            <a:r>
              <a:rPr lang="pl-PL" dirty="0"/>
              <a:t> and </a:t>
            </a:r>
            <a:r>
              <a:rPr lang="pl-PL" dirty="0" err="1"/>
              <a:t>scientists</a:t>
            </a:r>
            <a:r>
              <a:rPr lang="pl-PL" dirty="0"/>
              <a:t> </a:t>
            </a:r>
            <a:r>
              <a:rPr lang="pl-PL" dirty="0" err="1"/>
              <a:t>include</a:t>
            </a:r>
            <a:r>
              <a:rPr lang="pl-PL" dirty="0"/>
              <a:t>: Nicolaus Copernicus, Jan Heweliusz, and Maria </a:t>
            </a:r>
            <a:r>
              <a:rPr lang="pl-PL" dirty="0" err="1"/>
              <a:t>Sklodowska</a:t>
            </a:r>
            <a:r>
              <a:rPr lang="pl-PL" dirty="0"/>
              <a:t>-Curie, </a:t>
            </a:r>
          </a:p>
          <a:p>
            <a:r>
              <a:rPr lang="pl-PL" dirty="0" err="1"/>
              <a:t>Famous</a:t>
            </a:r>
            <a:r>
              <a:rPr lang="pl-PL" dirty="0"/>
              <a:t> </a:t>
            </a:r>
            <a:r>
              <a:rPr lang="pl-PL" dirty="0" err="1"/>
              <a:t>writers</a:t>
            </a:r>
            <a:r>
              <a:rPr lang="pl-PL" dirty="0"/>
              <a:t> </a:t>
            </a:r>
            <a:r>
              <a:rPr lang="pl-PL" dirty="0" err="1"/>
              <a:t>include</a:t>
            </a:r>
            <a:r>
              <a:rPr lang="pl-PL" dirty="0"/>
              <a:t> Adam Mickiewicz, Henryk Sienkiewicz, </a:t>
            </a:r>
            <a:r>
              <a:rPr lang="pl-PL" dirty="0" err="1"/>
              <a:t>Wladyslaw</a:t>
            </a:r>
            <a:r>
              <a:rPr lang="pl-PL" dirty="0"/>
              <a:t> Reymont, </a:t>
            </a:r>
            <a:r>
              <a:rPr lang="pl-PL" dirty="0" err="1"/>
              <a:t>Wladyslaw</a:t>
            </a:r>
            <a:r>
              <a:rPr lang="pl-PL" dirty="0"/>
              <a:t> Gombrowicz, </a:t>
            </a:r>
            <a:r>
              <a:rPr lang="pl-PL" dirty="0" err="1"/>
              <a:t>Czeslaw</a:t>
            </a:r>
            <a:r>
              <a:rPr lang="pl-PL" dirty="0"/>
              <a:t> </a:t>
            </a:r>
            <a:r>
              <a:rPr lang="pl-PL" dirty="0" err="1"/>
              <a:t>Milosz</a:t>
            </a:r>
            <a:r>
              <a:rPr lang="pl-PL" dirty="0"/>
              <a:t>, </a:t>
            </a:r>
            <a:r>
              <a:rPr lang="pl-PL" dirty="0" err="1"/>
              <a:t>Wislawa</a:t>
            </a:r>
            <a:r>
              <a:rPr lang="pl-PL" dirty="0"/>
              <a:t> Szymborska</a:t>
            </a:r>
          </a:p>
          <a:p>
            <a:r>
              <a:rPr lang="pl-PL" dirty="0" err="1"/>
              <a:t>Famous</a:t>
            </a:r>
            <a:r>
              <a:rPr lang="pl-PL" dirty="0"/>
              <a:t> </a:t>
            </a:r>
            <a:r>
              <a:rPr lang="pl-PL" dirty="0" err="1"/>
              <a:t>politicians</a:t>
            </a:r>
            <a:r>
              <a:rPr lang="pl-PL" dirty="0"/>
              <a:t> and </a:t>
            </a:r>
            <a:r>
              <a:rPr lang="pl-PL" dirty="0" err="1"/>
              <a:t>statesmen</a:t>
            </a:r>
            <a:r>
              <a:rPr lang="pl-PL" dirty="0"/>
              <a:t> </a:t>
            </a:r>
            <a:r>
              <a:rPr lang="pl-PL" dirty="0" err="1"/>
              <a:t>include</a:t>
            </a:r>
            <a:r>
              <a:rPr lang="pl-PL" dirty="0"/>
              <a:t> Lech </a:t>
            </a:r>
            <a:r>
              <a:rPr lang="pl-PL" dirty="0" err="1"/>
              <a:t>Walesa</a:t>
            </a:r>
            <a:r>
              <a:rPr lang="pl-PL" dirty="0"/>
              <a:t>, </a:t>
            </a:r>
            <a:r>
              <a:rPr lang="pl-PL" dirty="0" err="1"/>
              <a:t>Jozef</a:t>
            </a:r>
            <a:r>
              <a:rPr lang="pl-PL" dirty="0"/>
              <a:t> </a:t>
            </a:r>
            <a:r>
              <a:rPr lang="pl-PL" dirty="0" err="1"/>
              <a:t>Pilsudski</a:t>
            </a:r>
            <a:r>
              <a:rPr lang="pl-PL" dirty="0"/>
              <a:t>, Kazimierz </a:t>
            </a:r>
            <a:r>
              <a:rPr lang="pl-PL" dirty="0" err="1"/>
              <a:t>Pulaski</a:t>
            </a:r>
            <a:r>
              <a:rPr lang="pl-PL" dirty="0"/>
              <a:t>, Tadeusz </a:t>
            </a:r>
            <a:r>
              <a:rPr lang="pl-PL" dirty="0" err="1"/>
              <a:t>Kosciuszko</a:t>
            </a:r>
            <a:r>
              <a:rPr lang="pl-PL" dirty="0"/>
              <a:t> and </a:t>
            </a:r>
            <a:r>
              <a:rPr lang="pl-PL" dirty="0" err="1"/>
              <a:t>Pope</a:t>
            </a:r>
            <a:r>
              <a:rPr lang="pl-PL" dirty="0"/>
              <a:t> John II.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Famous</a:t>
            </a:r>
            <a:r>
              <a:rPr lang="pl-PL" dirty="0"/>
              <a:t> </a:t>
            </a:r>
            <a:r>
              <a:rPr lang="pl-PL" dirty="0" err="1"/>
              <a:t>musicians</a:t>
            </a:r>
            <a:r>
              <a:rPr lang="pl-PL" dirty="0"/>
              <a:t> </a:t>
            </a:r>
            <a:r>
              <a:rPr lang="pl-PL" dirty="0" err="1"/>
              <a:t>include</a:t>
            </a:r>
            <a:r>
              <a:rPr lang="pl-PL" dirty="0"/>
              <a:t>: Fryderyk Chopin, Krzysztof Penderecki, </a:t>
            </a:r>
            <a:r>
              <a:rPr lang="pl-PL" dirty="0" err="1"/>
              <a:t>Stanislaw</a:t>
            </a:r>
            <a:r>
              <a:rPr lang="pl-PL" dirty="0"/>
              <a:t> Moniuszko, Witold </a:t>
            </a:r>
            <a:r>
              <a:rPr lang="pl-PL" dirty="0" err="1"/>
              <a:t>Lutoslawski</a:t>
            </a:r>
            <a:r>
              <a:rPr lang="pl-PL" dirty="0"/>
              <a:t>, Zbigniew Preisner.</a:t>
            </a:r>
          </a:p>
          <a:p>
            <a:r>
              <a:rPr lang="pl-PL" dirty="0" err="1"/>
              <a:t>Famous</a:t>
            </a:r>
            <a:r>
              <a:rPr lang="pl-PL" dirty="0"/>
              <a:t> </a:t>
            </a:r>
            <a:r>
              <a:rPr lang="pl-PL" dirty="0" err="1"/>
              <a:t>sportspeople</a:t>
            </a:r>
            <a:r>
              <a:rPr lang="pl-PL" dirty="0"/>
              <a:t> </a:t>
            </a:r>
            <a:r>
              <a:rPr lang="pl-PL" dirty="0" err="1"/>
              <a:t>include</a:t>
            </a:r>
            <a:r>
              <a:rPr lang="pl-PL" dirty="0"/>
              <a:t>: Zbigniew Boniek, Irena Szewińska, Andrzej Gołota, Adam Małysz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F277-4AC1-3D49-BC44-1A7316B90BEB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979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8843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773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196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784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951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260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4110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122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1813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9855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775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FFD46-483A-6545-A00C-CF9E1573AA9C}" type="datetimeFigureOut">
              <a:rPr lang="pl-PL" smtClean="0"/>
              <a:t>05.05.2019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8ED01-B692-2E40-8504-DB3BB51AC3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865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image" Target="../media/image14.tiff"/><Relationship Id="rId7" Type="http://schemas.openxmlformats.org/officeDocument/2006/relationships/image" Target="../media/image1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10" Type="http://schemas.openxmlformats.org/officeDocument/2006/relationships/image" Target="../media/image21.tiff"/><Relationship Id="rId4" Type="http://schemas.openxmlformats.org/officeDocument/2006/relationships/image" Target="../media/image15.tiff"/><Relationship Id="rId9" Type="http://schemas.openxmlformats.org/officeDocument/2006/relationships/image" Target="../media/image20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7" Type="http://schemas.openxmlformats.org/officeDocument/2006/relationships/image" Target="../media/image2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47F8DE-AEA2-4246-8441-47428FF53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5351" y="1229710"/>
            <a:ext cx="6592815" cy="3668111"/>
          </a:xfrm>
        </p:spPr>
        <p:txBody>
          <a:bodyPr>
            <a:normAutofit/>
          </a:bodyPr>
          <a:lstStyle/>
          <a:p>
            <a:r>
              <a:rPr lang="pl-PL" sz="7200" b="1" dirty="0"/>
              <a:t>Fun </a:t>
            </a:r>
            <a:r>
              <a:rPr lang="pl-PL" sz="7200" b="1" dirty="0" err="1"/>
              <a:t>Facts</a:t>
            </a:r>
            <a:r>
              <a:rPr lang="pl-PL" sz="7200" b="1" dirty="0"/>
              <a:t> </a:t>
            </a:r>
            <a:br>
              <a:rPr lang="pl-PL" sz="7200" b="1" dirty="0"/>
            </a:br>
            <a:r>
              <a:rPr lang="pl-PL" sz="7200" b="1" dirty="0" err="1"/>
              <a:t>about</a:t>
            </a:r>
            <a:r>
              <a:rPr lang="pl-PL" sz="7200" b="1" dirty="0"/>
              <a:t> Poland </a:t>
            </a:r>
            <a:br>
              <a:rPr lang="pl-PL" sz="7200" b="1" dirty="0"/>
            </a:br>
            <a:r>
              <a:rPr lang="pl-PL" sz="7200" b="1" dirty="0">
                <a:solidFill>
                  <a:schemeClr val="tx1"/>
                </a:solidFill>
              </a:rPr>
              <a:t>for Kids</a:t>
            </a:r>
          </a:p>
        </p:txBody>
      </p:sp>
    </p:spTree>
    <p:extLst>
      <p:ext uri="{BB962C8B-B14F-4D97-AF65-F5344CB8AC3E}">
        <p14:creationId xmlns:p14="http://schemas.microsoft.com/office/powerpoint/2010/main" val="2138292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0BED59D1-47B9-0545-9A70-193B575959A4}"/>
              </a:ext>
            </a:extLst>
          </p:cNvPr>
          <p:cNvSpPr txBox="1"/>
          <p:nvPr/>
        </p:nvSpPr>
        <p:spPr>
          <a:xfrm>
            <a:off x="231228" y="189186"/>
            <a:ext cx="8208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Map of Europe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99B4E56-509E-8D4D-BC73-AD03C0849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76" y="773961"/>
            <a:ext cx="7013680" cy="599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43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3D94940-B81A-314A-B97A-6A8C4F559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08" y="773961"/>
            <a:ext cx="6125743" cy="586369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BED59D1-47B9-0545-9A70-193B575959A4}"/>
              </a:ext>
            </a:extLst>
          </p:cNvPr>
          <p:cNvSpPr txBox="1"/>
          <p:nvPr/>
        </p:nvSpPr>
        <p:spPr>
          <a:xfrm>
            <a:off x="231228" y="189186"/>
            <a:ext cx="8208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Map of Poland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FDD577B-2AB2-724A-B6AD-D219CE4779FF}"/>
              </a:ext>
            </a:extLst>
          </p:cNvPr>
          <p:cNvSpPr txBox="1"/>
          <p:nvPr/>
        </p:nvSpPr>
        <p:spPr>
          <a:xfrm>
            <a:off x="6747641" y="1805566"/>
            <a:ext cx="197594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Poland </a:t>
            </a:r>
            <a:r>
              <a:rPr lang="pl-PL" sz="2000" dirty="0" err="1"/>
              <a:t>has</a:t>
            </a:r>
            <a:r>
              <a:rPr lang="pl-PL" sz="2000" dirty="0"/>
              <a:t> 124,547 </a:t>
            </a:r>
            <a:r>
              <a:rPr lang="pl-PL" sz="2000" dirty="0" err="1"/>
              <a:t>square</a:t>
            </a:r>
            <a:r>
              <a:rPr lang="pl-PL" sz="2000" dirty="0"/>
              <a:t> </a:t>
            </a:r>
            <a:r>
              <a:rPr lang="pl-PL" sz="2000" dirty="0" err="1"/>
              <a:t>miles</a:t>
            </a:r>
            <a:r>
              <a:rPr lang="pl-PL" sz="2000" dirty="0"/>
              <a:t> of land.</a:t>
            </a:r>
          </a:p>
          <a:p>
            <a:endParaRPr lang="pl-PL" sz="2000" dirty="0"/>
          </a:p>
          <a:p>
            <a:r>
              <a:rPr lang="pl-PL" dirty="0"/>
              <a:t>Poland </a:t>
            </a:r>
            <a:r>
              <a:rPr lang="pl-PL" dirty="0" err="1"/>
              <a:t>shares</a:t>
            </a:r>
            <a:r>
              <a:rPr lang="pl-PL" dirty="0"/>
              <a:t> </a:t>
            </a:r>
            <a:r>
              <a:rPr lang="pl-PL" dirty="0" err="1"/>
              <a:t>borders</a:t>
            </a:r>
            <a:r>
              <a:rPr lang="pl-PL" dirty="0"/>
              <a:t> with Germany, Czach Republic, </a:t>
            </a:r>
            <a:r>
              <a:rPr lang="pl-PL" dirty="0" err="1"/>
              <a:t>Slovak</a:t>
            </a:r>
            <a:r>
              <a:rPr lang="pl-PL" dirty="0"/>
              <a:t> Republic, </a:t>
            </a:r>
            <a:r>
              <a:rPr lang="pl-PL" dirty="0" err="1"/>
              <a:t>Ukraine</a:t>
            </a:r>
            <a:r>
              <a:rPr lang="pl-PL" dirty="0"/>
              <a:t>, </a:t>
            </a:r>
            <a:r>
              <a:rPr lang="pl-PL" dirty="0" err="1"/>
              <a:t>Belarus</a:t>
            </a:r>
            <a:r>
              <a:rPr lang="pl-PL" dirty="0"/>
              <a:t>, </a:t>
            </a:r>
            <a:r>
              <a:rPr lang="pl-PL" dirty="0" err="1"/>
              <a:t>Lithuania</a:t>
            </a:r>
            <a:r>
              <a:rPr lang="pl-PL" dirty="0"/>
              <a:t> and Russia.</a:t>
            </a:r>
          </a:p>
          <a:p>
            <a:endParaRPr lang="pl-PL" sz="28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147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2FF8A44-CAF8-E84E-92A9-EEDB4B23CE1D}"/>
              </a:ext>
            </a:extLst>
          </p:cNvPr>
          <p:cNvSpPr txBox="1"/>
          <p:nvPr/>
        </p:nvSpPr>
        <p:spPr>
          <a:xfrm>
            <a:off x="236264" y="6064469"/>
            <a:ext cx="7325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The </a:t>
            </a:r>
            <a:r>
              <a:rPr lang="pl-PL" sz="3200" dirty="0" err="1"/>
              <a:t>capital</a:t>
            </a:r>
            <a:r>
              <a:rPr lang="pl-PL" sz="3200" dirty="0"/>
              <a:t> </a:t>
            </a:r>
            <a:r>
              <a:rPr lang="pl-PL" sz="3200" dirty="0" err="1"/>
              <a:t>city</a:t>
            </a:r>
            <a:r>
              <a:rPr lang="pl-PL" sz="3200" dirty="0"/>
              <a:t> of Poland </a:t>
            </a:r>
            <a:r>
              <a:rPr lang="pl-PL" sz="3200" dirty="0" err="1"/>
              <a:t>is</a:t>
            </a:r>
            <a:r>
              <a:rPr lang="pl-PL" sz="3200" dirty="0"/>
              <a:t> </a:t>
            </a:r>
            <a:r>
              <a:rPr lang="pl-PL" sz="3200" dirty="0" err="1"/>
              <a:t>Warsaw</a:t>
            </a:r>
            <a:r>
              <a:rPr lang="pl-PL" sz="3200" dirty="0"/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6274BA1-C375-234D-8FB3-811B10E04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64" y="194608"/>
            <a:ext cx="8343420" cy="556506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688339CF-3017-F04C-8F41-A51E71AD1121}"/>
              </a:ext>
            </a:extLst>
          </p:cNvPr>
          <p:cNvSpPr txBox="1"/>
          <p:nvPr/>
        </p:nvSpPr>
        <p:spPr>
          <a:xfrm>
            <a:off x="6117021" y="325821"/>
            <a:ext cx="209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WARSZAWA</a:t>
            </a:r>
          </a:p>
        </p:txBody>
      </p:sp>
    </p:spTree>
    <p:extLst>
      <p:ext uri="{BB962C8B-B14F-4D97-AF65-F5344CB8AC3E}">
        <p14:creationId xmlns:p14="http://schemas.microsoft.com/office/powerpoint/2010/main" val="273134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C5A9899-8FEA-EB4F-9995-922BFBBF5A5B}"/>
              </a:ext>
            </a:extLst>
          </p:cNvPr>
          <p:cNvSpPr txBox="1"/>
          <p:nvPr/>
        </p:nvSpPr>
        <p:spPr>
          <a:xfrm>
            <a:off x="231228" y="189186"/>
            <a:ext cx="82085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The </a:t>
            </a:r>
            <a:r>
              <a:rPr lang="pl-PL" sz="3200" dirty="0" err="1"/>
              <a:t>national</a:t>
            </a:r>
            <a:r>
              <a:rPr lang="pl-PL" sz="3200" dirty="0"/>
              <a:t> flag of Poland </a:t>
            </a:r>
            <a:br>
              <a:rPr lang="pl-PL" sz="3200" dirty="0"/>
            </a:br>
            <a:r>
              <a:rPr lang="pl-PL" sz="3200" dirty="0" err="1"/>
              <a:t>is</a:t>
            </a:r>
            <a:r>
              <a:rPr lang="pl-PL" sz="3200" dirty="0"/>
              <a:t> </a:t>
            </a:r>
            <a:r>
              <a:rPr lang="pl-PL" sz="3200" dirty="0" err="1"/>
              <a:t>white</a:t>
            </a:r>
            <a:r>
              <a:rPr lang="pl-PL" sz="3200" dirty="0"/>
              <a:t> and red.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4942C82-4699-354F-9D4D-11EB12037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28" y="1408090"/>
            <a:ext cx="6096000" cy="3810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31641021-2360-8C40-8527-CF357D061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256" y="3458627"/>
            <a:ext cx="2178736" cy="308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0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CAE6592C-D2F1-F848-8478-622043D93B8E}"/>
              </a:ext>
            </a:extLst>
          </p:cNvPr>
          <p:cNvSpPr txBox="1"/>
          <p:nvPr/>
        </p:nvSpPr>
        <p:spPr>
          <a:xfrm>
            <a:off x="662152" y="609600"/>
            <a:ext cx="7758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38,325,000 </a:t>
            </a:r>
            <a:r>
              <a:rPr lang="pl-PL" sz="2800" dirty="0" err="1"/>
              <a:t>people</a:t>
            </a:r>
            <a:r>
              <a:rPr lang="pl-PL" sz="2800" dirty="0"/>
              <a:t> live in Poland (as of 2018).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50F0A1E-8C2A-1C4E-A0E2-61DC4141E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95" y="1478017"/>
            <a:ext cx="83058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13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C5A9899-8FEA-EB4F-9995-922BFBBF5A5B}"/>
              </a:ext>
            </a:extLst>
          </p:cNvPr>
          <p:cNvSpPr txBox="1"/>
          <p:nvPr/>
        </p:nvSpPr>
        <p:spPr>
          <a:xfrm>
            <a:off x="231228" y="199697"/>
            <a:ext cx="82085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 err="1"/>
              <a:t>Polish</a:t>
            </a:r>
            <a:r>
              <a:rPr lang="pl-PL" sz="4800" dirty="0"/>
              <a:t> </a:t>
            </a:r>
            <a:r>
              <a:rPr lang="pl-PL" sz="4800" dirty="0" err="1"/>
              <a:t>is</a:t>
            </a:r>
            <a:r>
              <a:rPr lang="pl-PL" sz="4800" dirty="0"/>
              <a:t> the </a:t>
            </a:r>
            <a:r>
              <a:rPr lang="pl-PL" sz="4800" dirty="0" err="1"/>
              <a:t>official</a:t>
            </a:r>
            <a:r>
              <a:rPr lang="pl-PL" sz="4800" dirty="0"/>
              <a:t> </a:t>
            </a:r>
            <a:r>
              <a:rPr lang="pl-PL" sz="4800" dirty="0" err="1"/>
              <a:t>language</a:t>
            </a:r>
            <a:r>
              <a:rPr lang="pl-PL" sz="4800" dirty="0"/>
              <a:t> of Poland.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AA16EEB-DE00-9246-A245-B7EFE0693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707" y="199697"/>
            <a:ext cx="1397875" cy="139787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615C635-1927-BE41-96EC-5433A570F0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138"/>
          <a:stretch/>
        </p:blipFill>
        <p:spPr>
          <a:xfrm>
            <a:off x="504496" y="2094842"/>
            <a:ext cx="7471812" cy="417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46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C5A9899-8FEA-EB4F-9995-922BFBBF5A5B}"/>
              </a:ext>
            </a:extLst>
          </p:cNvPr>
          <p:cNvSpPr txBox="1"/>
          <p:nvPr/>
        </p:nvSpPr>
        <p:spPr>
          <a:xfrm>
            <a:off x="220718" y="4740165"/>
            <a:ext cx="820857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 err="1"/>
              <a:t>There</a:t>
            </a:r>
            <a:r>
              <a:rPr lang="pl-PL" sz="4800" dirty="0"/>
              <a:t> </a:t>
            </a:r>
            <a:r>
              <a:rPr lang="pl-PL" sz="4800" dirty="0" err="1"/>
              <a:t>are</a:t>
            </a:r>
            <a:r>
              <a:rPr lang="pl-PL" sz="4800" dirty="0"/>
              <a:t> 32 </a:t>
            </a:r>
            <a:r>
              <a:rPr lang="pl-PL" sz="4800" dirty="0" err="1"/>
              <a:t>letters</a:t>
            </a:r>
            <a:r>
              <a:rPr lang="pl-PL" sz="4800" dirty="0"/>
              <a:t> in the </a:t>
            </a:r>
            <a:r>
              <a:rPr lang="pl-PL" sz="4800" dirty="0" err="1"/>
              <a:t>Polish</a:t>
            </a:r>
            <a:r>
              <a:rPr lang="pl-PL" sz="4800" dirty="0"/>
              <a:t> </a:t>
            </a:r>
            <a:r>
              <a:rPr lang="pl-PL" sz="4800" dirty="0" err="1"/>
              <a:t>alphabet</a:t>
            </a:r>
            <a:r>
              <a:rPr lang="pl-PL" sz="4800" dirty="0"/>
              <a:t>. </a:t>
            </a:r>
            <a:br>
              <a:rPr lang="pl-PL" sz="4800" dirty="0"/>
            </a:br>
            <a:r>
              <a:rPr lang="pl-PL" dirty="0"/>
              <a:t>(Grey </a:t>
            </a:r>
            <a:r>
              <a:rPr lang="pl-PL" dirty="0" err="1"/>
              <a:t>indicates</a:t>
            </a:r>
            <a:r>
              <a:rPr lang="pl-PL" dirty="0"/>
              <a:t> </a:t>
            </a:r>
            <a:r>
              <a:rPr lang="pl-PL" dirty="0" err="1"/>
              <a:t>letters</a:t>
            </a:r>
            <a:r>
              <a:rPr lang="pl-PL" dirty="0"/>
              <a:t> not </a:t>
            </a:r>
            <a:r>
              <a:rPr lang="pl-PL" dirty="0" err="1"/>
              <a:t>used</a:t>
            </a:r>
            <a:r>
              <a:rPr lang="pl-PL" dirty="0"/>
              <a:t> in native </a:t>
            </a:r>
            <a:r>
              <a:rPr lang="pl-PL" dirty="0" err="1"/>
              <a:t>words</a:t>
            </a:r>
            <a:r>
              <a:rPr lang="pl-PL" dirty="0"/>
              <a:t>.)</a:t>
            </a:r>
            <a:endParaRPr lang="pl-PL" sz="48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AA16EEB-DE00-9246-A245-B7EFE0693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707" y="199697"/>
            <a:ext cx="1397875" cy="139787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3D2F48B-6AFD-1A44-BC13-E86B67B60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18" y="930165"/>
            <a:ext cx="635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0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F24D7BD-A405-4642-B75D-86C319812328}"/>
              </a:ext>
            </a:extLst>
          </p:cNvPr>
          <p:cNvSpPr txBox="1"/>
          <p:nvPr/>
        </p:nvSpPr>
        <p:spPr>
          <a:xfrm>
            <a:off x="882868" y="5959366"/>
            <a:ext cx="80088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The </a:t>
            </a:r>
            <a:r>
              <a:rPr lang="pl-PL" sz="3200" dirty="0" err="1"/>
              <a:t>Polish</a:t>
            </a:r>
            <a:r>
              <a:rPr lang="pl-PL" sz="3200" dirty="0"/>
              <a:t> </a:t>
            </a:r>
            <a:r>
              <a:rPr lang="pl-PL" sz="3200" dirty="0" err="1"/>
              <a:t>currency</a:t>
            </a:r>
            <a:r>
              <a:rPr lang="pl-PL" sz="3200" dirty="0"/>
              <a:t> </a:t>
            </a:r>
            <a:r>
              <a:rPr lang="pl-PL" sz="3200" dirty="0" err="1"/>
              <a:t>is</a:t>
            </a:r>
            <a:r>
              <a:rPr lang="pl-PL" sz="3200" dirty="0"/>
              <a:t> the </a:t>
            </a:r>
            <a:r>
              <a:rPr lang="pl-PL" sz="3200" dirty="0" err="1"/>
              <a:t>Polish</a:t>
            </a:r>
            <a:r>
              <a:rPr lang="pl-PL" sz="3200" dirty="0"/>
              <a:t> złoty.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E5DC18E-4D0F-0F48-B529-777C1EA0D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83" y="381888"/>
            <a:ext cx="7725772" cy="514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90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59FB861-9F7E-F844-A5DB-6BBB0F12AA12}"/>
              </a:ext>
            </a:extLst>
          </p:cNvPr>
          <p:cNvSpPr txBox="1"/>
          <p:nvPr/>
        </p:nvSpPr>
        <p:spPr>
          <a:xfrm>
            <a:off x="735724" y="325821"/>
            <a:ext cx="7693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At 2,503 m Rysy </a:t>
            </a:r>
            <a:r>
              <a:rPr lang="pl-PL" sz="3200" dirty="0" err="1"/>
              <a:t>is</a:t>
            </a:r>
            <a:r>
              <a:rPr lang="pl-PL" sz="3200" dirty="0"/>
              <a:t> the </a:t>
            </a:r>
            <a:r>
              <a:rPr lang="pl-PL" sz="3200" dirty="0" err="1"/>
              <a:t>highest</a:t>
            </a:r>
            <a:r>
              <a:rPr lang="pl-PL" sz="3200" dirty="0"/>
              <a:t> </a:t>
            </a:r>
            <a:r>
              <a:rPr lang="pl-PL" sz="3200" dirty="0" err="1"/>
              <a:t>mountain</a:t>
            </a:r>
            <a:r>
              <a:rPr lang="pl-PL" sz="3200" dirty="0"/>
              <a:t> in Poland.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3BCBBD5-1ED4-9D41-9F81-70AACFC33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96" y="1403039"/>
            <a:ext cx="6838731" cy="512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1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59FB861-9F7E-F844-A5DB-6BBB0F12AA12}"/>
              </a:ext>
            </a:extLst>
          </p:cNvPr>
          <p:cNvSpPr txBox="1"/>
          <p:nvPr/>
        </p:nvSpPr>
        <p:spPr>
          <a:xfrm>
            <a:off x="105103" y="330984"/>
            <a:ext cx="56335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At 651 </a:t>
            </a:r>
            <a:r>
              <a:rPr lang="pl-PL" sz="3200" dirty="0" err="1"/>
              <a:t>miles</a:t>
            </a:r>
            <a:r>
              <a:rPr lang="pl-PL" sz="3200" dirty="0"/>
              <a:t> the Vistula </a:t>
            </a:r>
            <a:r>
              <a:rPr lang="pl-PL" sz="3200" dirty="0" err="1"/>
              <a:t>is</a:t>
            </a:r>
            <a:r>
              <a:rPr lang="pl-PL" sz="3200" dirty="0"/>
              <a:t> the </a:t>
            </a:r>
            <a:r>
              <a:rPr lang="pl-PL" sz="3200" dirty="0" err="1"/>
              <a:t>longest</a:t>
            </a:r>
            <a:r>
              <a:rPr lang="pl-PL" sz="3200" dirty="0"/>
              <a:t> </a:t>
            </a:r>
            <a:r>
              <a:rPr lang="pl-PL" sz="3200" dirty="0" err="1"/>
              <a:t>river</a:t>
            </a:r>
            <a:r>
              <a:rPr lang="pl-PL" sz="3200" dirty="0"/>
              <a:t> in Poland.</a:t>
            </a:r>
            <a:endParaRPr lang="pl-PL" sz="4800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7EDE23-F7A4-694E-AE91-AB45E8A0E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3" y="1403039"/>
            <a:ext cx="3985620" cy="298257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518EC1F-B8F1-5445-941E-334EA9FBBE84}"/>
              </a:ext>
            </a:extLst>
          </p:cNvPr>
          <p:cNvSpPr txBox="1"/>
          <p:nvPr/>
        </p:nvSpPr>
        <p:spPr>
          <a:xfrm>
            <a:off x="4276360" y="4748046"/>
            <a:ext cx="47694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600" dirty="0"/>
              <a:t>The </a:t>
            </a:r>
            <a:r>
              <a:rPr lang="pl-PL" sz="3600" dirty="0" err="1"/>
              <a:t>Baltic</a:t>
            </a:r>
            <a:r>
              <a:rPr lang="pl-PL" sz="3600" dirty="0"/>
              <a:t> Sea </a:t>
            </a:r>
            <a:r>
              <a:rPr lang="pl-PL" sz="3600" dirty="0" err="1"/>
              <a:t>is</a:t>
            </a:r>
            <a:r>
              <a:rPr lang="pl-PL" sz="3600" dirty="0"/>
              <a:t> off </a:t>
            </a:r>
            <a:r>
              <a:rPr lang="pl-PL" sz="3600" dirty="0" err="1"/>
              <a:t>Poland’s</a:t>
            </a:r>
            <a:r>
              <a:rPr lang="pl-PL" sz="3600" dirty="0"/>
              <a:t> </a:t>
            </a:r>
            <a:br>
              <a:rPr lang="pl-PL" sz="3600" dirty="0"/>
            </a:br>
            <a:r>
              <a:rPr lang="pl-PL" sz="3600" dirty="0" err="1"/>
              <a:t>northern</a:t>
            </a:r>
            <a:r>
              <a:rPr lang="pl-PL" sz="3600" dirty="0"/>
              <a:t> </a:t>
            </a:r>
            <a:r>
              <a:rPr lang="pl-PL" sz="3600" dirty="0" err="1"/>
              <a:t>coast</a:t>
            </a:r>
            <a:r>
              <a:rPr lang="pl-PL" sz="3600" dirty="0"/>
              <a:t>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E54AD64-B25D-874C-B68A-EC5F37B1C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03039"/>
            <a:ext cx="4473858" cy="298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33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E3308B5-5C06-A542-94BE-B4D212CE861C}"/>
              </a:ext>
            </a:extLst>
          </p:cNvPr>
          <p:cNvSpPr txBox="1"/>
          <p:nvPr/>
        </p:nvSpPr>
        <p:spPr>
          <a:xfrm>
            <a:off x="601423" y="249679"/>
            <a:ext cx="8332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err="1"/>
              <a:t>Poland’s</a:t>
            </a:r>
            <a:r>
              <a:rPr lang="pl-PL" sz="2400" dirty="0"/>
              <a:t> </a:t>
            </a:r>
            <a:r>
              <a:rPr lang="pl-PL" sz="2400" dirty="0" err="1"/>
              <a:t>unique</a:t>
            </a:r>
            <a:r>
              <a:rPr lang="pl-PL" sz="2400" dirty="0"/>
              <a:t> </a:t>
            </a:r>
            <a:r>
              <a:rPr lang="pl-PL" sz="2400" dirty="0" err="1"/>
              <a:t>wildlife</a:t>
            </a:r>
            <a:r>
              <a:rPr lang="pl-PL" sz="2400" dirty="0"/>
              <a:t> </a:t>
            </a:r>
            <a:r>
              <a:rPr lang="pl-PL" sz="2400" dirty="0" err="1"/>
              <a:t>includes</a:t>
            </a:r>
            <a:r>
              <a:rPr lang="pl-PL" sz="2400" dirty="0"/>
              <a:t>: </a:t>
            </a:r>
            <a:r>
              <a:rPr lang="pl-PL" sz="2400" dirty="0" err="1"/>
              <a:t>elks</a:t>
            </a:r>
            <a:r>
              <a:rPr lang="pl-PL" sz="2400" dirty="0"/>
              <a:t>, </a:t>
            </a:r>
            <a:r>
              <a:rPr lang="pl-PL" sz="2400" dirty="0" err="1"/>
              <a:t>lynxes</a:t>
            </a:r>
            <a:r>
              <a:rPr lang="pl-PL" sz="2400" dirty="0"/>
              <a:t>, </a:t>
            </a:r>
            <a:r>
              <a:rPr lang="pl-PL" sz="2400" dirty="0" err="1"/>
              <a:t>wolves</a:t>
            </a:r>
            <a:r>
              <a:rPr lang="pl-PL" sz="2400" dirty="0"/>
              <a:t>, </a:t>
            </a:r>
            <a:r>
              <a:rPr lang="pl-PL" sz="2400" dirty="0" err="1"/>
              <a:t>bisons</a:t>
            </a:r>
            <a:r>
              <a:rPr lang="pl-PL" sz="2400" dirty="0"/>
              <a:t>, </a:t>
            </a:r>
            <a:r>
              <a:rPr lang="pl-PL" sz="2400" dirty="0" err="1"/>
              <a:t>storks</a:t>
            </a:r>
            <a:r>
              <a:rPr lang="pl-PL" sz="2400" dirty="0"/>
              <a:t>, </a:t>
            </a:r>
            <a:r>
              <a:rPr lang="pl-PL" sz="2400" dirty="0" err="1"/>
              <a:t>racoons</a:t>
            </a:r>
            <a:r>
              <a:rPr lang="pl-PL" sz="2400" dirty="0"/>
              <a:t>, and </a:t>
            </a:r>
            <a:r>
              <a:rPr lang="pl-PL" sz="2400" dirty="0" err="1"/>
              <a:t>wild</a:t>
            </a:r>
            <a:r>
              <a:rPr lang="pl-PL" sz="2400" dirty="0"/>
              <a:t> </a:t>
            </a:r>
            <a:r>
              <a:rPr lang="pl-PL" sz="2400" dirty="0" err="1"/>
              <a:t>boars</a:t>
            </a:r>
            <a:br>
              <a:rPr lang="pl-PL" sz="2400" dirty="0"/>
            </a:br>
            <a:r>
              <a:rPr lang="pl-PL" sz="2400" dirty="0" err="1"/>
              <a:t>along</a:t>
            </a:r>
            <a:r>
              <a:rPr lang="pl-PL" sz="2400" dirty="0"/>
              <a:t> </a:t>
            </a:r>
            <a:r>
              <a:rPr lang="pl-PL" sz="2400" dirty="0" err="1"/>
              <a:t>many</a:t>
            </a:r>
            <a:r>
              <a:rPr lang="pl-PL" sz="2400" dirty="0"/>
              <a:t> </a:t>
            </a:r>
            <a:r>
              <a:rPr lang="pl-PL" sz="2400" dirty="0" err="1"/>
              <a:t>others</a:t>
            </a:r>
            <a:r>
              <a:rPr lang="pl-PL" sz="2400" dirty="0"/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E15F067-EA48-C34C-A092-290307AC9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80" y="3689976"/>
            <a:ext cx="2144519" cy="142708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8F8C651-BEAA-ED4F-BC91-2FCF06A37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1" y="1351946"/>
            <a:ext cx="2884076" cy="192970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68B5C7A-6441-F249-80E3-DF4DD72CA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312" y="3369398"/>
            <a:ext cx="2884076" cy="185404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A88F3E6-600B-B749-953F-0EAFF2D3E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49" y="5411021"/>
            <a:ext cx="3637638" cy="135422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3B1B073-6E74-9944-81B4-DB970D3D1A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9534" y="4314509"/>
            <a:ext cx="1633827" cy="245074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88459C3E-D505-1A4F-BC27-F3106954728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109" r="15024"/>
          <a:stretch/>
        </p:blipFill>
        <p:spPr>
          <a:xfrm>
            <a:off x="275277" y="1501948"/>
            <a:ext cx="2823273" cy="215921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0CC5956-6836-684E-BB81-F41BDC2A1D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220" y="5322763"/>
            <a:ext cx="2122094" cy="145893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1846D58-FC5D-6F49-B9F4-765BF0A056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9314" y="1941556"/>
            <a:ext cx="2929228" cy="212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160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9A641D6A-C4C9-8345-A8C2-D8E18594BFA6}"/>
              </a:ext>
            </a:extLst>
          </p:cNvPr>
          <p:cNvSpPr txBox="1"/>
          <p:nvPr/>
        </p:nvSpPr>
        <p:spPr>
          <a:xfrm>
            <a:off x="567559" y="304800"/>
            <a:ext cx="2756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 err="1"/>
              <a:t>Famous</a:t>
            </a:r>
            <a:r>
              <a:rPr lang="pl-PL" sz="2800" dirty="0"/>
              <a:t> </a:t>
            </a:r>
            <a:r>
              <a:rPr lang="pl-PL" sz="2800" dirty="0" err="1"/>
              <a:t>Poles</a:t>
            </a:r>
            <a:r>
              <a:rPr lang="pl-PL" sz="2800" dirty="0"/>
              <a:t>: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25E278E-7C9D-7C46-8252-5ED81A577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7" y="893409"/>
            <a:ext cx="2197012" cy="241260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D923F33-4535-2946-8024-924A60DD05CF}"/>
              </a:ext>
            </a:extLst>
          </p:cNvPr>
          <p:cNvSpPr txBox="1"/>
          <p:nvPr/>
        </p:nvSpPr>
        <p:spPr>
          <a:xfrm>
            <a:off x="3568437" y="3432878"/>
            <a:ext cx="2375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Fryderyk Chopin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8B84052-0BB3-EC4F-8B42-359D5ABDE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59" y="3888827"/>
            <a:ext cx="1764588" cy="2420007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604C472-C940-2141-BB49-F4359552C8D0}"/>
              </a:ext>
            </a:extLst>
          </p:cNvPr>
          <p:cNvSpPr txBox="1"/>
          <p:nvPr/>
        </p:nvSpPr>
        <p:spPr>
          <a:xfrm>
            <a:off x="478396" y="6329854"/>
            <a:ext cx="317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Maria Skłodowska-Curie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8B98039-D171-0743-BDDE-791BEDAA4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559" y="893409"/>
            <a:ext cx="2508096" cy="245285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49CA37B-C2F6-DA46-A4D8-576D8BCEF1C2}"/>
              </a:ext>
            </a:extLst>
          </p:cNvPr>
          <p:cNvSpPr txBox="1"/>
          <p:nvPr/>
        </p:nvSpPr>
        <p:spPr>
          <a:xfrm>
            <a:off x="567559" y="3432878"/>
            <a:ext cx="3289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Mikołaj Kopernik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A65A040-C954-5348-BA29-062591E36A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981" r="7911"/>
          <a:stretch/>
        </p:blipFill>
        <p:spPr>
          <a:xfrm>
            <a:off x="6076533" y="893409"/>
            <a:ext cx="2650557" cy="2412607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0F60BE5-2157-1842-9178-27723742CFFD}"/>
              </a:ext>
            </a:extLst>
          </p:cNvPr>
          <p:cNvSpPr txBox="1"/>
          <p:nvPr/>
        </p:nvSpPr>
        <p:spPr>
          <a:xfrm>
            <a:off x="6076533" y="3432878"/>
            <a:ext cx="2375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Lech Wałęsa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93E2729F-5E08-3449-BEDA-EC48843C29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8437" y="3888827"/>
            <a:ext cx="1644694" cy="2467042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2118B27-4D84-0E44-B264-0ADFC3CFC0B7}"/>
              </a:ext>
            </a:extLst>
          </p:cNvPr>
          <p:cNvSpPr txBox="1"/>
          <p:nvPr/>
        </p:nvSpPr>
        <p:spPr>
          <a:xfrm>
            <a:off x="3501499" y="6342862"/>
            <a:ext cx="2575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Pope</a:t>
            </a:r>
            <a:r>
              <a:rPr lang="pl-PL" dirty="0"/>
              <a:t> John Paul II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86FA97A-0606-FE48-B4D2-1B61BD95A794}"/>
              </a:ext>
            </a:extLst>
          </p:cNvPr>
          <p:cNvSpPr txBox="1"/>
          <p:nvPr/>
        </p:nvSpPr>
        <p:spPr>
          <a:xfrm>
            <a:off x="6449421" y="5098830"/>
            <a:ext cx="24278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17 </a:t>
            </a:r>
            <a:r>
              <a:rPr lang="pl-PL" dirty="0" err="1"/>
              <a:t>Polish</a:t>
            </a:r>
            <a:br>
              <a:rPr lang="pl-PL" dirty="0"/>
            </a:br>
            <a:r>
              <a:rPr lang="pl-PL" dirty="0"/>
              <a:t>Noble </a:t>
            </a:r>
            <a:r>
              <a:rPr lang="pl-PL" dirty="0" err="1"/>
              <a:t>Laureates</a:t>
            </a:r>
            <a:r>
              <a:rPr lang="pl-PL" dirty="0"/>
              <a:t> </a:t>
            </a:r>
            <a:r>
              <a:rPr lang="pl-PL" dirty="0" err="1"/>
              <a:t>winners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(the </a:t>
            </a:r>
            <a:r>
              <a:rPr lang="pl-PL" dirty="0" err="1"/>
              <a:t>greatest</a:t>
            </a:r>
            <a:r>
              <a:rPr lang="pl-PL" dirty="0"/>
              <a:t> benefit to </a:t>
            </a:r>
            <a:r>
              <a:rPr lang="pl-PL" dirty="0" err="1"/>
              <a:t>mankind</a:t>
            </a:r>
            <a:r>
              <a:rPr lang="pl-PL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24473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864C726C-11FE-7742-BFD4-B1DD32646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762000"/>
            <a:ext cx="56642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57858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{7B7C1859-FB5F-9945-9924-4D9DE4B4B712}tf16401369</Template>
  <TotalTime>122</TotalTime>
  <Words>676</Words>
  <Application>Microsoft Macintosh PowerPoint</Application>
  <PresentationFormat>Pokaz na ekranie (4:3)</PresentationFormat>
  <Paragraphs>92</Paragraphs>
  <Slides>14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Calibri</vt:lpstr>
      <vt:lpstr>Calibri Light</vt:lpstr>
      <vt:lpstr>Rockwell</vt:lpstr>
      <vt:lpstr>Wingdings</vt:lpstr>
      <vt:lpstr>Atlas</vt:lpstr>
      <vt:lpstr>Fun Facts  about Poland  for Kids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 Facts about Poland for Kids</dc:title>
  <dc:creator>Sylwia Wisniewska</dc:creator>
  <cp:lastModifiedBy>Sylwia Wisniewska</cp:lastModifiedBy>
  <cp:revision>14</cp:revision>
  <cp:lastPrinted>2019-04-29T22:48:39Z</cp:lastPrinted>
  <dcterms:created xsi:type="dcterms:W3CDTF">2019-04-29T21:58:29Z</dcterms:created>
  <dcterms:modified xsi:type="dcterms:W3CDTF">2019-05-05T16:58:14Z</dcterms:modified>
</cp:coreProperties>
</file>